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82" r:id="rId3"/>
    <p:sldId id="283" r:id="rId4"/>
    <p:sldId id="284" r:id="rId5"/>
    <p:sldId id="288" r:id="rId6"/>
    <p:sldId id="287" r:id="rId7"/>
    <p:sldId id="286" r:id="rId8"/>
    <p:sldId id="28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0" d="100"/>
          <a:sy n="70" d="100"/>
        </p:scale>
        <p:origin x="512" y="6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ink/ink1.xml><?xml version="1.0" encoding="utf-8"?>
<inkml:ink xmlns:inkml="http://www.w3.org/2003/InkML">
  <inkml:definitions>
    <inkml:context xml:id="ctx0">
      <inkml:inkSource xml:id="inkSrc0">
        <inkml:traceFormat>
          <inkml:channel name="X" type="integer" max="3286" units="cm"/>
          <inkml:channel name="Y" type="integer" max="1080" units="cm"/>
          <inkml:channel name="T" type="integer" max="2.14748E9" units="dev"/>
        </inkml:traceFormat>
        <inkml:channelProperties>
          <inkml:channelProperty channel="X" name="resolution" value="95.52325" units="1/cm"/>
          <inkml:channelProperty channel="Y" name="resolution" value="55.95855" units="1/cm"/>
          <inkml:channelProperty channel="T" name="resolution" value="1" units="1/dev"/>
        </inkml:channelProperties>
      </inkml:inkSource>
      <inkml:timestamp xml:id="ts0" timeString="2022-03-29T09:06:14.596"/>
    </inkml:context>
    <inkml:brush xml:id="br0">
      <inkml:brushProperty name="width" value="0.05292" units="cm"/>
      <inkml:brushProperty name="height" value="0.05292" units="cm"/>
      <inkml:brushProperty name="color" value="#FF0000"/>
    </inkml:brush>
  </inkml:definitions>
  <inkml:trace contextRef="#ctx0" brushRef="#br0">12961 14879 0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06/03/2025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14923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06/03/2025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88421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06/03/2025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4154349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0C97BF15-6528-4F8B-9E2D-6D10BA5D2E65}" type="datetimeFigureOut">
              <a:rPr lang="fr-FR" smtClean="0"/>
              <a:t>06/03/2025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371539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97BF15-6528-4F8B-9E2D-6D10BA5D2E65}" type="datetimeFigureOut">
              <a:rPr lang="fr-FR" smtClean="0"/>
              <a:t>06/03/2025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7232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0C97BF15-6528-4F8B-9E2D-6D10BA5D2E65}" type="datetimeFigureOut">
              <a:rPr lang="fr-FR" smtClean="0"/>
              <a:t>06/03/2025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289180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0C97BF15-6528-4F8B-9E2D-6D10BA5D2E65}" type="datetimeFigureOut">
              <a:rPr lang="fr-FR" smtClean="0"/>
              <a:t>06/03/2025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895509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0C97BF15-6528-4F8B-9E2D-6D10BA5D2E65}" type="datetimeFigureOut">
              <a:rPr lang="fr-FR" smtClean="0"/>
              <a:t>06/03/2025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024680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7BF15-6528-4F8B-9E2D-6D10BA5D2E65}" type="datetimeFigureOut">
              <a:rPr lang="fr-FR" smtClean="0"/>
              <a:t>06/03/2025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70797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97BF15-6528-4F8B-9E2D-6D10BA5D2E65}" type="datetimeFigureOut">
              <a:rPr lang="fr-FR" smtClean="0"/>
              <a:t>06/03/2025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759750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C97BF15-6528-4F8B-9E2D-6D10BA5D2E65}" type="datetimeFigureOut">
              <a:rPr lang="fr-FR" smtClean="0"/>
              <a:t>06/03/2025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2DF65BF-2DCA-4861-8AE4-0A5662FAA6FB}" type="slidenum">
              <a:rPr lang="fr-FR" smtClean="0"/>
              <a:t>‹#›</a:t>
            </a:fld>
            <a:endParaRPr lang="fr-FR"/>
          </a:p>
        </p:txBody>
      </p:sp>
    </p:spTree>
    <p:extLst>
      <p:ext uri="{BB962C8B-B14F-4D97-AF65-F5344CB8AC3E}">
        <p14:creationId xmlns:p14="http://schemas.microsoft.com/office/powerpoint/2010/main" val="1749052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97BF15-6528-4F8B-9E2D-6D10BA5D2E65}" type="datetimeFigureOut">
              <a:rPr lang="fr-FR" smtClean="0"/>
              <a:t>06/03/2025</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F65BF-2DCA-4861-8AE4-0A5662FAA6FB}" type="slidenum">
              <a:rPr lang="fr-FR" smtClean="0"/>
              <a:t>‹#›</a:t>
            </a:fld>
            <a:endParaRPr lang="fr-FR"/>
          </a:p>
        </p:txBody>
      </p:sp>
    </p:spTree>
    <p:extLst>
      <p:ext uri="{BB962C8B-B14F-4D97-AF65-F5344CB8AC3E}">
        <p14:creationId xmlns:p14="http://schemas.microsoft.com/office/powerpoint/2010/main" val="2149146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2998" y="3004704"/>
            <a:ext cx="9344891" cy="2038350"/>
          </a:xfrm>
        </p:spPr>
        <p:txBody>
          <a:bodyPr>
            <a:noAutofit/>
          </a:bodyPr>
          <a:lstStyle/>
          <a:p>
            <a:pPr algn="l"/>
            <a:r>
              <a:rPr lang="fr-FR" sz="3200" b="1" dirty="0">
                <a:solidFill>
                  <a:srgbClr val="002060"/>
                </a:solidFill>
              </a:rPr>
              <a:t>I- Reproduction et hérédité </a:t>
            </a:r>
          </a:p>
          <a:p>
            <a:pPr algn="l"/>
            <a:r>
              <a:rPr lang="fr-FR" sz="3200" b="1" dirty="0">
                <a:solidFill>
                  <a:srgbClr val="002060"/>
                </a:solidFill>
              </a:rPr>
              <a:t>Chapitre 2: De la fécondation à la naissance</a:t>
            </a:r>
          </a:p>
          <a:p>
            <a:pPr algn="l"/>
            <a:r>
              <a:rPr lang="fr-FR" sz="3200" b="1" dirty="0">
                <a:solidFill>
                  <a:srgbClr val="002060"/>
                </a:solidFill>
              </a:rPr>
              <a:t>2.1 De la fécondation à la nidation</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287069" cy="3136308"/>
          </a:xfrm>
          <a:prstGeom prst="rect">
            <a:avLst/>
          </a:prstGeom>
          <a:noFill/>
          <a:ln>
            <a:noFill/>
          </a:ln>
        </p:spPr>
      </p:pic>
    </p:spTree>
    <p:extLst>
      <p:ext uri="{BB962C8B-B14F-4D97-AF65-F5344CB8AC3E}">
        <p14:creationId xmlns:p14="http://schemas.microsoft.com/office/powerpoint/2010/main" val="934216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FR" b="1" u="sng" dirty="0">
                <a:solidFill>
                  <a:srgbClr val="002060"/>
                </a:solidFill>
                <a:latin typeface="+mn-lt"/>
              </a:rPr>
              <a:t>Objectifs du chapitre</a:t>
            </a:r>
            <a:r>
              <a:rPr lang="fr-FR" u="sng" dirty="0"/>
              <a:t>:</a:t>
            </a:r>
          </a:p>
        </p:txBody>
      </p:sp>
      <p:sp>
        <p:nvSpPr>
          <p:cNvPr id="4" name="TextBox 3"/>
          <p:cNvSpPr txBox="1"/>
          <p:nvPr/>
        </p:nvSpPr>
        <p:spPr>
          <a:xfrm>
            <a:off x="665018" y="1690688"/>
            <a:ext cx="10266218" cy="3785652"/>
          </a:xfrm>
          <a:prstGeom prst="rect">
            <a:avLst/>
          </a:prstGeom>
          <a:noFill/>
        </p:spPr>
        <p:txBody>
          <a:bodyPr wrap="square" rtlCol="0">
            <a:spAutoFit/>
          </a:bodyPr>
          <a:lstStyle/>
          <a:p>
            <a:pPr algn="just"/>
            <a:r>
              <a:rPr lang="fr-FR" sz="2400" dirty="0">
                <a:solidFill>
                  <a:srgbClr val="002060"/>
                </a:solidFill>
              </a:rPr>
              <a:t>-Préciser le lieu de la fécondation dans l’appareil génital femelle</a:t>
            </a:r>
            <a:r>
              <a:rPr lang="en-US" sz="2400" dirty="0">
                <a:solidFill>
                  <a:srgbClr val="002060"/>
                </a:solidFill>
              </a:rPr>
              <a:t> et d</a:t>
            </a:r>
            <a:r>
              <a:rPr lang="fr-FR" sz="2400" dirty="0">
                <a:solidFill>
                  <a:srgbClr val="002060"/>
                </a:solidFill>
              </a:rPr>
              <a:t>écrire ses étapes. </a:t>
            </a:r>
          </a:p>
          <a:p>
            <a:pPr algn="just"/>
            <a:r>
              <a:rPr lang="fr-FR" sz="2400" dirty="0">
                <a:solidFill>
                  <a:srgbClr val="002060"/>
                </a:solidFill>
              </a:rPr>
              <a:t>- Dégager les principales étapes de développement de l’embryon dans l’utérus de sa mère au cours de la grossesse.</a:t>
            </a:r>
            <a:endParaRPr lang="en-US" sz="2400" dirty="0">
              <a:solidFill>
                <a:srgbClr val="002060"/>
              </a:solidFill>
            </a:endParaRPr>
          </a:p>
          <a:p>
            <a:pPr algn="just"/>
            <a:r>
              <a:rPr lang="fr-FR" sz="2400" dirty="0">
                <a:solidFill>
                  <a:srgbClr val="002060"/>
                </a:solidFill>
              </a:rPr>
              <a:t>- Expliquer les relations entre le fœtus et l’organisme maternel.</a:t>
            </a:r>
            <a:endParaRPr lang="en-US" sz="2400" dirty="0">
              <a:solidFill>
                <a:srgbClr val="002060"/>
              </a:solidFill>
            </a:endParaRPr>
          </a:p>
          <a:p>
            <a:pPr algn="just"/>
            <a:r>
              <a:rPr lang="fr-FR" sz="2400" dirty="0">
                <a:solidFill>
                  <a:srgbClr val="002060"/>
                </a:solidFill>
              </a:rPr>
              <a:t>- Représenter sous forme d’un schéma fonctionnel les échanges nutritifs assurés par le placenta entre la mère et le fœtus à travers le cordon ombilical. </a:t>
            </a:r>
            <a:endParaRPr lang="en-US" sz="2400" dirty="0">
              <a:solidFill>
                <a:srgbClr val="002060"/>
              </a:solidFill>
            </a:endParaRPr>
          </a:p>
          <a:p>
            <a:pPr algn="just"/>
            <a:r>
              <a:rPr lang="fr-FR" sz="2400" dirty="0">
                <a:solidFill>
                  <a:srgbClr val="002060"/>
                </a:solidFill>
              </a:rPr>
              <a:t>- Décrire brièvement les phases principales de l’accouchement.</a:t>
            </a:r>
            <a:endParaRPr lang="en-US" sz="2400" dirty="0">
              <a:solidFill>
                <a:srgbClr val="002060"/>
              </a:solidFill>
            </a:endParaRPr>
          </a:p>
          <a:p>
            <a:pPr algn="just"/>
            <a:r>
              <a:rPr lang="fr-FR" sz="2400" dirty="0">
                <a:solidFill>
                  <a:srgbClr val="002060"/>
                </a:solidFill>
              </a:rPr>
              <a:t>- Débattre autour de la question « êtes-vous pour ou contre l’allaitement maternel? » en donnant deux arguments pour la prise de position choisie. </a:t>
            </a:r>
            <a:endParaRPr lang="en-US" sz="2400" dirty="0">
              <a:solidFill>
                <a:srgbClr val="002060"/>
              </a:solidFill>
            </a:endParaRPr>
          </a:p>
        </p:txBody>
      </p:sp>
    </p:spTree>
    <p:extLst>
      <p:ext uri="{BB962C8B-B14F-4D97-AF65-F5344CB8AC3E}">
        <p14:creationId xmlns:p14="http://schemas.microsoft.com/office/powerpoint/2010/main" val="21245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672"/>
            <a:ext cx="10515600" cy="956397"/>
          </a:xfrm>
        </p:spPr>
        <p:txBody>
          <a:bodyPr>
            <a:normAutofit/>
          </a:bodyPr>
          <a:lstStyle/>
          <a:p>
            <a:r>
              <a:rPr lang="fr-FR" sz="2800" b="1" u="sng" dirty="0">
                <a:solidFill>
                  <a:srgbClr val="002060"/>
                </a:solidFill>
                <a:latin typeface="+mn-lt"/>
              </a:rPr>
              <a:t>En se référant aux données de la capsule vidéo « De la fécondation à la nidation », répondre aux questions suivantes: </a:t>
            </a:r>
            <a:endParaRPr lang="fr-FR" sz="2800" dirty="0">
              <a:solidFill>
                <a:srgbClr val="002060"/>
              </a:solidFill>
              <a:latin typeface="+mn-lt"/>
            </a:endParaRPr>
          </a:p>
        </p:txBody>
      </p:sp>
      <p:sp>
        <p:nvSpPr>
          <p:cNvPr id="3" name="TextBox 2"/>
          <p:cNvSpPr txBox="1"/>
          <p:nvPr/>
        </p:nvSpPr>
        <p:spPr>
          <a:xfrm>
            <a:off x="838200" y="1178069"/>
            <a:ext cx="9566564" cy="1200329"/>
          </a:xfrm>
          <a:prstGeom prst="rect">
            <a:avLst/>
          </a:prstGeom>
          <a:noFill/>
        </p:spPr>
        <p:txBody>
          <a:bodyPr wrap="square" rtlCol="0">
            <a:spAutoFit/>
          </a:bodyPr>
          <a:lstStyle/>
          <a:p>
            <a:pPr marL="342900" indent="-342900">
              <a:buAutoNum type="arabicPeriod"/>
            </a:pPr>
            <a:r>
              <a:rPr lang="fr-FR" sz="2400" dirty="0">
                <a:solidFill>
                  <a:srgbClr val="002060"/>
                </a:solidFill>
              </a:rPr>
              <a:t>Définir les termes « fécondation » et « nidation ».</a:t>
            </a:r>
          </a:p>
          <a:p>
            <a:pPr marL="342900" indent="-342900">
              <a:buAutoNum type="arabicPeriod"/>
            </a:pPr>
            <a:r>
              <a:rPr lang="fr-FR" sz="2400" dirty="0">
                <a:solidFill>
                  <a:srgbClr val="002060"/>
                </a:solidFill>
              </a:rPr>
              <a:t>Préciser le lieu de la fécondation et celui de la nidation.</a:t>
            </a:r>
          </a:p>
          <a:p>
            <a:pPr marL="342900" indent="-342900">
              <a:buAutoNum type="arabicPeriod"/>
            </a:pPr>
            <a:r>
              <a:rPr lang="fr-FR" sz="2400" dirty="0">
                <a:solidFill>
                  <a:srgbClr val="002060"/>
                </a:solidFill>
              </a:rPr>
              <a:t>Schématiser les principales étapes de la fécondation.  </a:t>
            </a:r>
          </a:p>
        </p:txBody>
      </p:sp>
      <p:sp>
        <p:nvSpPr>
          <p:cNvPr id="4" name="TextBox 3"/>
          <p:cNvSpPr txBox="1"/>
          <p:nvPr/>
        </p:nvSpPr>
        <p:spPr>
          <a:xfrm>
            <a:off x="838200" y="2493818"/>
            <a:ext cx="10515600" cy="1938992"/>
          </a:xfrm>
          <a:prstGeom prst="rect">
            <a:avLst/>
          </a:prstGeom>
          <a:noFill/>
        </p:spPr>
        <p:txBody>
          <a:bodyPr wrap="square" rtlCol="0">
            <a:spAutoFit/>
          </a:bodyPr>
          <a:lstStyle/>
          <a:p>
            <a:pPr marL="342900" indent="-342900">
              <a:buFont typeface="Arial" panose="020B0604020202020204" pitchFamily="34" charset="0"/>
              <a:buChar char="•"/>
            </a:pPr>
            <a:r>
              <a:rPr lang="fr-FR" sz="2400" b="1" u="sng" dirty="0">
                <a:solidFill>
                  <a:srgbClr val="002060"/>
                </a:solidFill>
              </a:rPr>
              <a:t>La fécondation</a:t>
            </a:r>
            <a:r>
              <a:rPr lang="fr-FR" sz="2400" dirty="0">
                <a:solidFill>
                  <a:srgbClr val="002060"/>
                </a:solidFill>
              </a:rPr>
              <a:t> est l’union dans la trompe d'une cellule sexuelle mâle (spermatozoïde) et d'une cellule sexuelle femelle (ovule) formant un œuf (ou zygote), dont le développement donnera un nouvel individu.</a:t>
            </a:r>
            <a:endParaRPr lang="en-US" sz="2400" dirty="0">
              <a:solidFill>
                <a:srgbClr val="002060"/>
              </a:solidFill>
            </a:endParaRPr>
          </a:p>
          <a:p>
            <a:pPr marL="342900" indent="-342900">
              <a:buFont typeface="Arial" panose="020B0604020202020204" pitchFamily="34" charset="0"/>
              <a:buChar char="•"/>
            </a:pPr>
            <a:r>
              <a:rPr lang="fr-FR" sz="2400" b="1" u="sng" dirty="0">
                <a:solidFill>
                  <a:srgbClr val="002060"/>
                </a:solidFill>
              </a:rPr>
              <a:t>La nidation</a:t>
            </a:r>
            <a:r>
              <a:rPr lang="fr-FR" sz="2400" dirty="0">
                <a:solidFill>
                  <a:srgbClr val="002060"/>
                </a:solidFill>
              </a:rPr>
              <a:t> est l’implantation de l'œuf fécondé (embryon) dans la muqueuse de l'utérus (endomètre).</a:t>
            </a:r>
            <a:endParaRPr lang="en-US" sz="2400" dirty="0">
              <a:solidFill>
                <a:srgbClr val="002060"/>
              </a:solidFill>
            </a:endParaRPr>
          </a:p>
        </p:txBody>
      </p:sp>
    </p:spTree>
    <p:extLst>
      <p:ext uri="{BB962C8B-B14F-4D97-AF65-F5344CB8AC3E}">
        <p14:creationId xmlns:p14="http://schemas.microsoft.com/office/powerpoint/2010/main" val="2487598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2455" y="174018"/>
            <a:ext cx="6567055" cy="400110"/>
          </a:xfrm>
          <a:prstGeom prst="rect">
            <a:avLst/>
          </a:prstGeom>
          <a:noFill/>
        </p:spPr>
        <p:txBody>
          <a:bodyPr wrap="square" rtlCol="0">
            <a:spAutoFit/>
          </a:bodyPr>
          <a:lstStyle/>
          <a:p>
            <a:r>
              <a:rPr lang="fr-FR" sz="2000" b="1" u="sng" dirty="0">
                <a:solidFill>
                  <a:srgbClr val="002060"/>
                </a:solidFill>
              </a:rPr>
              <a:t>Schéma qui résume les grandes étapes de la fécondation</a:t>
            </a:r>
          </a:p>
        </p:txBody>
      </p:sp>
      <p:sp>
        <p:nvSpPr>
          <p:cNvPr id="6" name="TextBox 5"/>
          <p:cNvSpPr txBox="1"/>
          <p:nvPr/>
        </p:nvSpPr>
        <p:spPr>
          <a:xfrm>
            <a:off x="3366655" y="695325"/>
            <a:ext cx="2895600" cy="2733675"/>
          </a:xfrm>
          <a:prstGeom prst="rect">
            <a:avLst/>
          </a:prstGeom>
          <a:noFill/>
        </p:spPr>
        <p:txBody>
          <a:bodyPr wrap="square" rtlCol="0">
            <a:spAutoFit/>
          </a:bodyPr>
          <a:lstStyle/>
          <a:p>
            <a:endParaRPr lang="fr-FR" dirty="0"/>
          </a:p>
        </p:txBody>
      </p:sp>
      <p:pic>
        <p:nvPicPr>
          <p:cNvPr id="7" name="Picture 6"/>
          <p:cNvPicPr>
            <a:picLocks noChangeAspect="1"/>
          </p:cNvPicPr>
          <p:nvPr/>
        </p:nvPicPr>
        <p:blipFill>
          <a:blip r:embed="rId2"/>
          <a:stretch>
            <a:fillRect/>
          </a:stretch>
        </p:blipFill>
        <p:spPr>
          <a:xfrm>
            <a:off x="242455" y="740322"/>
            <a:ext cx="6953250" cy="2809875"/>
          </a:xfrm>
          <a:prstGeom prst="rect">
            <a:avLst/>
          </a:prstGeom>
        </p:spPr>
      </p:pic>
      <p:sp>
        <p:nvSpPr>
          <p:cNvPr id="8" name="TextBox 7"/>
          <p:cNvSpPr txBox="1"/>
          <p:nvPr/>
        </p:nvSpPr>
        <p:spPr>
          <a:xfrm>
            <a:off x="242455" y="3595194"/>
            <a:ext cx="10571018" cy="2677656"/>
          </a:xfrm>
          <a:prstGeom prst="rect">
            <a:avLst/>
          </a:prstGeom>
          <a:noFill/>
        </p:spPr>
        <p:txBody>
          <a:bodyPr wrap="square" rtlCol="0">
            <a:spAutoFit/>
          </a:bodyPr>
          <a:lstStyle/>
          <a:p>
            <a:endParaRPr lang="fr-FR" dirty="0">
              <a:solidFill>
                <a:srgbClr val="002060"/>
              </a:solidFill>
            </a:endParaRPr>
          </a:p>
          <a:p>
            <a:r>
              <a:rPr lang="fr-FR" dirty="0">
                <a:solidFill>
                  <a:srgbClr val="002060"/>
                </a:solidFill>
              </a:rPr>
              <a:t>B</a:t>
            </a:r>
            <a:r>
              <a:rPr lang="fr-FR" sz="2200" dirty="0">
                <a:solidFill>
                  <a:srgbClr val="002060"/>
                </a:solidFill>
              </a:rPr>
              <a:t>:  </a:t>
            </a:r>
            <a:r>
              <a:rPr lang="fr-FR" sz="2200" b="1" u="sng" dirty="0">
                <a:solidFill>
                  <a:srgbClr val="002060"/>
                </a:solidFill>
              </a:rPr>
              <a:t>Fusion des noyaux:</a:t>
            </a:r>
            <a:br>
              <a:rPr lang="fr-FR" sz="2200" u="sng" dirty="0">
                <a:solidFill>
                  <a:srgbClr val="002060"/>
                </a:solidFill>
              </a:rPr>
            </a:br>
            <a:r>
              <a:rPr lang="fr-FR" sz="2200" dirty="0">
                <a:solidFill>
                  <a:srgbClr val="002060"/>
                </a:solidFill>
              </a:rPr>
              <a:t>Quelques heures après, le noyau du spermatozoïde et celui de l’ovule se rencontrent dans le cytoplasme et s’unissent : c’est la </a:t>
            </a:r>
            <a:r>
              <a:rPr lang="fr-FR" sz="2200" b="1" dirty="0">
                <a:solidFill>
                  <a:srgbClr val="002060"/>
                </a:solidFill>
              </a:rPr>
              <a:t>fusion</a:t>
            </a:r>
            <a:r>
              <a:rPr lang="fr-FR" sz="2200" dirty="0">
                <a:solidFill>
                  <a:srgbClr val="002060"/>
                </a:solidFill>
              </a:rPr>
              <a:t> des deux noyaux. </a:t>
            </a:r>
          </a:p>
          <a:p>
            <a:endParaRPr lang="fr-FR" sz="2200" dirty="0">
              <a:solidFill>
                <a:srgbClr val="002060"/>
              </a:solidFill>
            </a:endParaRPr>
          </a:p>
          <a:p>
            <a:r>
              <a:rPr lang="fr-FR" sz="2200" dirty="0">
                <a:solidFill>
                  <a:srgbClr val="002060"/>
                </a:solidFill>
              </a:rPr>
              <a:t>C: </a:t>
            </a:r>
            <a:r>
              <a:rPr lang="fr-FR" sz="2200" b="1" u="sng" dirty="0">
                <a:solidFill>
                  <a:srgbClr val="002060"/>
                </a:solidFill>
              </a:rPr>
              <a:t>Formation de la cellule-œuf (ou zygote) à l’origine d’un embryon</a:t>
            </a:r>
            <a:r>
              <a:rPr lang="fr-FR" sz="2200" dirty="0">
                <a:solidFill>
                  <a:srgbClr val="002060"/>
                </a:solidFill>
              </a:rPr>
              <a:t>.</a:t>
            </a:r>
          </a:p>
          <a:p>
            <a:endParaRPr lang="fr-FR" sz="2200" dirty="0">
              <a:solidFill>
                <a:srgbClr val="002060"/>
              </a:solidFill>
            </a:endParaRPr>
          </a:p>
          <a:p>
            <a:endParaRPr lang="fr-FR" dirty="0">
              <a:solidFill>
                <a:srgbClr val="002060"/>
              </a:solidFill>
            </a:endParaRPr>
          </a:p>
        </p:txBody>
      </p:sp>
      <p:sp>
        <p:nvSpPr>
          <p:cNvPr id="3" name="TextBox 2">
            <a:extLst>
              <a:ext uri="{FF2B5EF4-FFF2-40B4-BE49-F238E27FC236}">
                <a16:creationId xmlns:a16="http://schemas.microsoft.com/office/drawing/2014/main" id="{3880D0CB-498F-03F8-1E26-96DF0A9B6032}"/>
              </a:ext>
            </a:extLst>
          </p:cNvPr>
          <p:cNvSpPr txBox="1"/>
          <p:nvPr/>
        </p:nvSpPr>
        <p:spPr>
          <a:xfrm>
            <a:off x="7367085" y="714680"/>
            <a:ext cx="4582460" cy="3139321"/>
          </a:xfrm>
          <a:prstGeom prst="rect">
            <a:avLst/>
          </a:prstGeom>
          <a:noFill/>
        </p:spPr>
        <p:txBody>
          <a:bodyPr wrap="square">
            <a:spAutoFit/>
          </a:bodyPr>
          <a:lstStyle/>
          <a:p>
            <a:r>
              <a:rPr lang="fr-FR" sz="2200" dirty="0">
                <a:solidFill>
                  <a:srgbClr val="002060"/>
                </a:solidFill>
              </a:rPr>
              <a:t>A: </a:t>
            </a:r>
            <a:r>
              <a:rPr lang="en-US" sz="2200" b="1" u="sng" dirty="0" err="1">
                <a:solidFill>
                  <a:srgbClr val="002060"/>
                </a:solidFill>
              </a:rPr>
              <a:t>Pénétration</a:t>
            </a:r>
            <a:r>
              <a:rPr lang="en-US" sz="2200" b="1" u="sng" dirty="0">
                <a:solidFill>
                  <a:srgbClr val="002060"/>
                </a:solidFill>
              </a:rPr>
              <a:t> d’un seul </a:t>
            </a:r>
            <a:r>
              <a:rPr lang="en-US" sz="2200" b="1" u="sng" dirty="0" err="1">
                <a:solidFill>
                  <a:srgbClr val="002060"/>
                </a:solidFill>
              </a:rPr>
              <a:t>spermatozoïde</a:t>
            </a:r>
            <a:r>
              <a:rPr lang="en-US" sz="2200" b="1" u="sng" dirty="0">
                <a:solidFill>
                  <a:srgbClr val="002060"/>
                </a:solidFill>
              </a:rPr>
              <a:t>: </a:t>
            </a:r>
          </a:p>
          <a:p>
            <a:r>
              <a:rPr lang="fr-FR" sz="2200" dirty="0">
                <a:solidFill>
                  <a:srgbClr val="002060"/>
                </a:solidFill>
              </a:rPr>
              <a:t>Un spermatozoïde, le plus performant, rencontre l’ovule </a:t>
            </a:r>
            <a:r>
              <a:rPr lang="fr-FR" sz="2200" b="1" dirty="0">
                <a:solidFill>
                  <a:srgbClr val="002060"/>
                </a:solidFill>
              </a:rPr>
              <a:t>dans la trompe</a:t>
            </a:r>
            <a:r>
              <a:rPr lang="fr-FR" sz="2200" dirty="0">
                <a:solidFill>
                  <a:srgbClr val="002060"/>
                </a:solidFill>
              </a:rPr>
              <a:t>. Il pénètre avec son noyau, laissant son flagelle à l’extérieur. Il se forme automatiquement une membrane qui empêche les autres spermatozoïdes de rentrer.</a:t>
            </a:r>
          </a:p>
        </p:txBody>
      </p:sp>
    </p:spTree>
    <p:extLst>
      <p:ext uri="{BB962C8B-B14F-4D97-AF65-F5344CB8AC3E}">
        <p14:creationId xmlns:p14="http://schemas.microsoft.com/office/powerpoint/2010/main" val="326618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wipe(down)">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wipe(down)">
                                      <p:cBhvr>
                                        <p:cTn id="12" dur="5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5B5A7-8D0B-7548-B239-A084D4404B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79C1FD-7FC8-C0D8-F6AF-87F8D583C5C9}"/>
              </a:ext>
            </a:extLst>
          </p:cNvPr>
          <p:cNvSpPr>
            <a:spLocks noGrp="1"/>
          </p:cNvSpPr>
          <p:nvPr>
            <p:ph idx="1"/>
          </p:nvPr>
        </p:nvSpPr>
        <p:spPr/>
        <p:txBody>
          <a:bodyPr/>
          <a:lstStyle/>
          <a:p>
            <a:endParaRPr lang="en-US"/>
          </a:p>
        </p:txBody>
      </p:sp>
      <p:pic>
        <p:nvPicPr>
          <p:cNvPr id="4" name="Content Placeholder 3">
            <a:extLst>
              <a:ext uri="{FF2B5EF4-FFF2-40B4-BE49-F238E27FC236}">
                <a16:creationId xmlns:a16="http://schemas.microsoft.com/office/drawing/2014/main" id="{0089EE3D-9645-9ACE-3235-0C84A7A076F5}"/>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6"/>
            <a:ext cx="10683240" cy="6127750"/>
          </a:xfrm>
          <a:prstGeom prst="rect">
            <a:avLst/>
          </a:prstGeom>
          <a:noFill/>
          <a:ln>
            <a:noFill/>
          </a:ln>
        </p:spPr>
      </p:pic>
    </p:spTree>
    <p:extLst>
      <p:ext uri="{BB962C8B-B14F-4D97-AF65-F5344CB8AC3E}">
        <p14:creationId xmlns:p14="http://schemas.microsoft.com/office/powerpoint/2010/main" val="3503316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6322" y="1127217"/>
            <a:ext cx="6424586" cy="4086657"/>
          </a:xfrm>
          <a:prstGeom prst="rect">
            <a:avLst/>
          </a:prstGeom>
          <a:noFill/>
          <a:ln>
            <a:noFill/>
          </a:ln>
        </p:spPr>
      </p:pic>
      <p:sp>
        <p:nvSpPr>
          <p:cNvPr id="3" name="Rectangle 2"/>
          <p:cNvSpPr/>
          <p:nvPr/>
        </p:nvSpPr>
        <p:spPr>
          <a:xfrm>
            <a:off x="6719454" y="1127217"/>
            <a:ext cx="5278582" cy="4093428"/>
          </a:xfrm>
          <a:prstGeom prst="rect">
            <a:avLst/>
          </a:prstGeom>
        </p:spPr>
        <p:txBody>
          <a:bodyPr wrap="square">
            <a:spAutoFit/>
          </a:bodyPr>
          <a:lstStyle/>
          <a:p>
            <a:pPr algn="just"/>
            <a:r>
              <a:rPr lang="fr-FR" sz="2000" dirty="0">
                <a:solidFill>
                  <a:srgbClr val="002060"/>
                </a:solidFill>
              </a:rPr>
              <a:t>Sept jours après la fécondation, la cellule-œuf se fixe dans l’endomètre, paroi de l’utérus spécialisée pour son accueil. Cette implantation constitue la nidation. L’endomètre se transforme et s’épaissit. La cellule-œuf devient un embryon en augmentant son nombre de cellules par division cellulaire (mitoses) et en croissant de taille. Ces différents événements marquent le début de la grossesse.</a:t>
            </a:r>
          </a:p>
          <a:p>
            <a:pPr algn="just"/>
            <a:br>
              <a:rPr lang="fr-FR" sz="2000" dirty="0">
                <a:solidFill>
                  <a:srgbClr val="002060"/>
                </a:solidFill>
              </a:rPr>
            </a:br>
            <a:r>
              <a:rPr lang="fr-FR" sz="2000" dirty="0">
                <a:solidFill>
                  <a:srgbClr val="002060"/>
                </a:solidFill>
              </a:rPr>
              <a:t>Les règles n'apparaissent pas en fin de cycle lorsqu'il y a eu fécondation et nidation. Elles ne réapparaîtront qu'après l'accouchement.</a:t>
            </a:r>
          </a:p>
        </p:txBody>
      </p:sp>
      <p:sp>
        <p:nvSpPr>
          <p:cNvPr id="5" name="TextBox 4"/>
          <p:cNvSpPr txBox="1"/>
          <p:nvPr/>
        </p:nvSpPr>
        <p:spPr>
          <a:xfrm>
            <a:off x="156322" y="346364"/>
            <a:ext cx="5316223" cy="584775"/>
          </a:xfrm>
          <a:prstGeom prst="rect">
            <a:avLst/>
          </a:prstGeom>
          <a:noFill/>
        </p:spPr>
        <p:txBody>
          <a:bodyPr wrap="square" rtlCol="0">
            <a:spAutoFit/>
          </a:bodyPr>
          <a:lstStyle/>
          <a:p>
            <a:r>
              <a:rPr lang="fr-FR" sz="3200" b="1" u="sng" dirty="0">
                <a:solidFill>
                  <a:srgbClr val="002060"/>
                </a:solidFill>
              </a:rPr>
              <a:t>La nidation: </a:t>
            </a:r>
          </a:p>
        </p:txBody>
      </p:sp>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A062C777-76C9-4C24-956D-C65517EA8414}"/>
                  </a:ext>
                </a:extLst>
              </p14:cNvPr>
              <p14:cNvContentPartPr/>
              <p14:nvPr/>
            </p14:nvContentPartPr>
            <p14:xfrm>
              <a:off x="4665960" y="5356440"/>
              <a:ext cx="360" cy="360"/>
            </p14:xfrm>
          </p:contentPart>
        </mc:Choice>
        <mc:Fallback xmlns="">
          <p:pic>
            <p:nvPicPr>
              <p:cNvPr id="2" name="Ink 1">
                <a:extLst>
                  <a:ext uri="{FF2B5EF4-FFF2-40B4-BE49-F238E27FC236}">
                    <a16:creationId xmlns:a16="http://schemas.microsoft.com/office/drawing/2014/main" id="{A062C777-76C9-4C24-956D-C65517EA8414}"/>
                  </a:ext>
                </a:extLst>
              </p:cNvPr>
              <p:cNvPicPr/>
              <p:nvPr/>
            </p:nvPicPr>
            <p:blipFill>
              <a:blip r:embed="rId4"/>
              <a:stretch>
                <a:fillRect/>
              </a:stretch>
            </p:blipFill>
            <p:spPr>
              <a:xfrm>
                <a:off x="4656600" y="5347080"/>
                <a:ext cx="19080" cy="19080"/>
              </a:xfrm>
              <a:prstGeom prst="rect">
                <a:avLst/>
              </a:prstGeom>
            </p:spPr>
          </p:pic>
        </mc:Fallback>
      </mc:AlternateContent>
    </p:spTree>
    <p:extLst>
      <p:ext uri="{BB962C8B-B14F-4D97-AF65-F5344CB8AC3E}">
        <p14:creationId xmlns:p14="http://schemas.microsoft.com/office/powerpoint/2010/main" val="288771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7231" y="-78520"/>
            <a:ext cx="11499273" cy="800219"/>
          </a:xfrm>
          <a:prstGeom prst="rect">
            <a:avLst/>
          </a:prstGeom>
        </p:spPr>
        <p:txBody>
          <a:bodyPr wrap="square">
            <a:spAutoFit/>
          </a:bodyPr>
          <a:lstStyle/>
          <a:p>
            <a:pPr lvl="0" algn="ctr">
              <a:lnSpc>
                <a:spcPct val="115000"/>
              </a:lnSpc>
            </a:pPr>
            <a:r>
              <a:rPr lang="fr-FR" sz="2000" b="1" u="sng" dirty="0">
                <a:solidFill>
                  <a:srgbClr val="002060"/>
                </a:solidFill>
                <a:ea typeface="Times New Roman" panose="02020603050405020304" pitchFamily="18" charset="0"/>
                <a:cs typeface="Arial" panose="020B0604020202020204" pitchFamily="34" charset="0"/>
              </a:rPr>
              <a:t>En se référant aux document suivants, rédiger un court paragraphe</a:t>
            </a:r>
          </a:p>
          <a:p>
            <a:pPr lvl="0" algn="ctr">
              <a:lnSpc>
                <a:spcPct val="115000"/>
              </a:lnSpc>
            </a:pPr>
            <a:r>
              <a:rPr lang="fr-FR" sz="2000" b="1" u="sng" dirty="0">
                <a:solidFill>
                  <a:srgbClr val="002060"/>
                </a:solidFill>
                <a:ea typeface="Times New Roman" panose="02020603050405020304" pitchFamily="18" charset="0"/>
                <a:cs typeface="Arial" panose="020B0604020202020204" pitchFamily="34" charset="0"/>
              </a:rPr>
              <a:t> regroupant les facteurs favorisant la fécondation et la nidation.</a:t>
            </a:r>
            <a:endParaRPr lang="en-US" sz="2000" b="1" u="sng" dirty="0">
              <a:solidFill>
                <a:srgbClr val="002060"/>
              </a:solidFill>
              <a:ea typeface="Times New Roman" panose="02020603050405020304" pitchFamily="18" charset="0"/>
              <a:cs typeface="Arial" panose="020B0604020202020204" pitchFamily="34" charset="0"/>
            </a:endParaRPr>
          </a:p>
        </p:txBody>
      </p:sp>
      <p:pic>
        <p:nvPicPr>
          <p:cNvPr id="7" name="Picture 6"/>
          <p:cNvPicPr>
            <a:picLocks noChangeAspect="1"/>
          </p:cNvPicPr>
          <p:nvPr/>
        </p:nvPicPr>
        <p:blipFill>
          <a:blip r:embed="rId2"/>
          <a:stretch>
            <a:fillRect/>
          </a:stretch>
        </p:blipFill>
        <p:spPr>
          <a:xfrm>
            <a:off x="-94080" y="545763"/>
            <a:ext cx="7886700" cy="2114550"/>
          </a:xfrm>
          <a:prstGeom prst="rect">
            <a:avLst/>
          </a:prstGeom>
        </p:spPr>
      </p:pic>
      <p:pic>
        <p:nvPicPr>
          <p:cNvPr id="8" name="Picture 7"/>
          <p:cNvPicPr>
            <a:picLocks noChangeAspect="1"/>
          </p:cNvPicPr>
          <p:nvPr/>
        </p:nvPicPr>
        <p:blipFill>
          <a:blip r:embed="rId3"/>
          <a:stretch>
            <a:fillRect/>
          </a:stretch>
        </p:blipFill>
        <p:spPr>
          <a:xfrm>
            <a:off x="-94080" y="4310169"/>
            <a:ext cx="7515459" cy="2547831"/>
          </a:xfrm>
          <a:prstGeom prst="rect">
            <a:avLst/>
          </a:prstGeom>
        </p:spPr>
      </p:pic>
      <p:pic>
        <p:nvPicPr>
          <p:cNvPr id="9" name="Picture 8"/>
          <p:cNvPicPr>
            <a:picLocks noChangeAspect="1"/>
          </p:cNvPicPr>
          <p:nvPr/>
        </p:nvPicPr>
        <p:blipFill>
          <a:blip r:embed="rId4"/>
          <a:stretch>
            <a:fillRect/>
          </a:stretch>
        </p:blipFill>
        <p:spPr>
          <a:xfrm>
            <a:off x="4407389" y="2660313"/>
            <a:ext cx="8346619" cy="2843354"/>
          </a:xfrm>
          <a:prstGeom prst="rect">
            <a:avLst/>
          </a:prstGeom>
        </p:spPr>
      </p:pic>
    </p:spTree>
    <p:extLst>
      <p:ext uri="{BB962C8B-B14F-4D97-AF65-F5344CB8AC3E}">
        <p14:creationId xmlns:p14="http://schemas.microsoft.com/office/powerpoint/2010/main" val="2494095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917A4B-CCF8-C252-2A23-830D10E74B28}"/>
              </a:ext>
            </a:extLst>
          </p:cNvPr>
          <p:cNvSpPr/>
          <p:nvPr/>
        </p:nvSpPr>
        <p:spPr>
          <a:xfrm>
            <a:off x="277231" y="-78520"/>
            <a:ext cx="11499273" cy="425501"/>
          </a:xfrm>
          <a:prstGeom prst="rect">
            <a:avLst/>
          </a:prstGeom>
        </p:spPr>
        <p:txBody>
          <a:bodyPr wrap="square">
            <a:spAutoFit/>
          </a:bodyPr>
          <a:lstStyle/>
          <a:p>
            <a:pPr lvl="0" algn="ctr">
              <a:lnSpc>
                <a:spcPct val="115000"/>
              </a:lnSpc>
            </a:pPr>
            <a:r>
              <a:rPr lang="fr-FR" sz="2000" b="1" u="sng" dirty="0">
                <a:solidFill>
                  <a:srgbClr val="002060"/>
                </a:solidFill>
                <a:ea typeface="Times New Roman" panose="02020603050405020304" pitchFamily="18" charset="0"/>
                <a:cs typeface="Arial" panose="020B0604020202020204" pitchFamily="34" charset="0"/>
              </a:rPr>
              <a:t>Les facteurs favorisant la fécondation et la nidation.</a:t>
            </a:r>
          </a:p>
        </p:txBody>
      </p:sp>
      <p:sp>
        <p:nvSpPr>
          <p:cNvPr id="5" name="Rectangle 4">
            <a:extLst>
              <a:ext uri="{FF2B5EF4-FFF2-40B4-BE49-F238E27FC236}">
                <a16:creationId xmlns:a16="http://schemas.microsoft.com/office/drawing/2014/main" id="{A6AC7231-9C06-3877-F3E4-8609ACAD0087}"/>
              </a:ext>
            </a:extLst>
          </p:cNvPr>
          <p:cNvSpPr/>
          <p:nvPr/>
        </p:nvSpPr>
        <p:spPr>
          <a:xfrm>
            <a:off x="456876" y="893301"/>
            <a:ext cx="9679495" cy="2246769"/>
          </a:xfrm>
          <a:prstGeom prst="rect">
            <a:avLst/>
          </a:prstGeom>
        </p:spPr>
        <p:txBody>
          <a:bodyPr wrap="square">
            <a:spAutoFit/>
          </a:bodyPr>
          <a:lstStyle/>
          <a:p>
            <a:pPr algn="just"/>
            <a:r>
              <a:rPr lang="fr-FR" sz="2000" dirty="0">
                <a:solidFill>
                  <a:srgbClr val="002060"/>
                </a:solidFill>
              </a:rPr>
              <a:t>Le liquide séminal riche en nutriments et l'énergie produite dans la pièce intermédiaire du spermatozoïde </a:t>
            </a:r>
            <a:r>
              <a:rPr lang="fr-FR" sz="2000">
                <a:solidFill>
                  <a:srgbClr val="002060"/>
                </a:solidFill>
              </a:rPr>
              <a:t>permettent à </a:t>
            </a:r>
            <a:r>
              <a:rPr lang="fr-FR" sz="2000" dirty="0">
                <a:solidFill>
                  <a:srgbClr val="002060"/>
                </a:solidFill>
              </a:rPr>
              <a:t>ce dernier d’avancer grâce au courant crée par son long flagelle. Les cellules de la trompe nourrissent aussi le spermatozoïde et lui permet de nager vers l’ovule. L’ovule baigne dan un liquide qui attire les spermatozoïdes. L’acrosome permet au spermatozoïde de percer l’enveloppe de l’ovule et l’ovule bloque l’entrée de nouveaux spermatozoïdes (favorisant la fécondation). Le battement des cils de la trompe créent un courant emportant la cellule œuf vers l’utérus (favorisant la nidation). </a:t>
            </a:r>
          </a:p>
        </p:txBody>
      </p:sp>
    </p:spTree>
    <p:extLst>
      <p:ext uri="{BB962C8B-B14F-4D97-AF65-F5344CB8AC3E}">
        <p14:creationId xmlns:p14="http://schemas.microsoft.com/office/powerpoint/2010/main" val="4070945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501</TotalTime>
  <Words>565</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Objectifs du chapitre:</vt:lpstr>
      <vt:lpstr>En se référant aux données de la capsule vidéo « De la fécondation à la nidation », répondre aux questions suivantes: </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 Fattouh</dc:creator>
  <cp:lastModifiedBy>Admin</cp:lastModifiedBy>
  <cp:revision>179</cp:revision>
  <dcterms:created xsi:type="dcterms:W3CDTF">2020-10-08T07:27:12Z</dcterms:created>
  <dcterms:modified xsi:type="dcterms:W3CDTF">2025-03-06T12:08:02Z</dcterms:modified>
</cp:coreProperties>
</file>